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7" r:id="rId2"/>
    <p:sldId id="273" r:id="rId3"/>
    <p:sldId id="301" r:id="rId4"/>
    <p:sldId id="263" r:id="rId5"/>
    <p:sldId id="266" r:id="rId6"/>
    <p:sldId id="302" r:id="rId7"/>
    <p:sldId id="303" r:id="rId8"/>
    <p:sldId id="304" r:id="rId9"/>
    <p:sldId id="305" r:id="rId10"/>
    <p:sldId id="306" r:id="rId11"/>
    <p:sldId id="307" r:id="rId12"/>
    <p:sldId id="308" r:id="rId13"/>
    <p:sldId id="313" r:id="rId14"/>
    <p:sldId id="309" r:id="rId15"/>
    <p:sldId id="310" r:id="rId16"/>
    <p:sldId id="311" r:id="rId17"/>
    <p:sldId id="312" r:id="rId18"/>
    <p:sldId id="320" r:id="rId19"/>
    <p:sldId id="314" r:id="rId20"/>
    <p:sldId id="321" r:id="rId21"/>
    <p:sldId id="315" r:id="rId22"/>
    <p:sldId id="316" r:id="rId23"/>
    <p:sldId id="317" r:id="rId24"/>
    <p:sldId id="318" r:id="rId25"/>
    <p:sldId id="319" r:id="rId26"/>
    <p:sldId id="323" r:id="rId27"/>
    <p:sldId id="322" r:id="rId28"/>
    <p:sldId id="324" r:id="rId29"/>
    <p:sldId id="325" r:id="rId30"/>
    <p:sldId id="326" r:id="rId31"/>
    <p:sldId id="272" r:id="rId3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527"/>
    <a:srgbClr val="113A73"/>
    <a:srgbClr val="8EB533"/>
    <a:srgbClr val="00355E"/>
    <a:srgbClr val="004173"/>
    <a:srgbClr val="053973"/>
    <a:srgbClr val="298F9C"/>
    <a:srgbClr val="339C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58065" autoAdjust="0"/>
  </p:normalViewPr>
  <p:slideViewPr>
    <p:cSldViewPr snapToGrid="0" snapToObjects="1">
      <p:cViewPr varScale="1">
        <p:scale>
          <a:sx n="36" d="100"/>
          <a:sy n="36" d="100"/>
        </p:scale>
        <p:origin x="1428" y="48"/>
      </p:cViewPr>
      <p:guideLst>
        <p:guide orient="horz" pos="2160"/>
        <p:guide pos="2880"/>
      </p:guideLst>
    </p:cSldViewPr>
  </p:slideViewPr>
  <p:outlineViewPr>
    <p:cViewPr>
      <p:scale>
        <a:sx n="33" d="100"/>
        <a:sy n="33" d="100"/>
      </p:scale>
      <p:origin x="0" y="-4398"/>
    </p:cViewPr>
  </p:outlineViewPr>
  <p:notesTextViewPr>
    <p:cViewPr>
      <p:scale>
        <a:sx n="100" d="100"/>
        <a:sy n="100" d="100"/>
      </p:scale>
      <p:origin x="0" y="-390"/>
    </p:cViewPr>
  </p:notesTextViewPr>
  <p:notesViewPr>
    <p:cSldViewPr snapToGrid="0" snapToObjects="1">
      <p:cViewPr>
        <p:scale>
          <a:sx n="100" d="100"/>
          <a:sy n="100" d="100"/>
        </p:scale>
        <p:origin x="1812"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8" tIns="47108" rIns="94218" bIns="47108"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4218" tIns="47108" rIns="94218" bIns="47108" rtlCol="0"/>
          <a:lstStyle>
            <a:lvl1pPr algn="r">
              <a:defRPr sz="1200"/>
            </a:lvl1pPr>
          </a:lstStyle>
          <a:p>
            <a:fld id="{A5053F15-9548-4A81-B93C-9A45EEA88365}" type="datetimeFigureOut">
              <a:rPr lang="en-US" smtClean="0"/>
              <a:t>3/13/2017</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4218" tIns="47108" rIns="94218" bIns="47108"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18" tIns="47108" rIns="94218" bIns="47108" rtlCol="0" anchor="b"/>
          <a:lstStyle>
            <a:lvl1pPr algn="r">
              <a:defRPr sz="1200"/>
            </a:lvl1pPr>
          </a:lstStyle>
          <a:p>
            <a:fld id="{1D180396-5E0B-4CAF-83F9-3AF0ABCD6132}" type="slidenum">
              <a:rPr lang="en-US" smtClean="0"/>
              <a:t>‹#›</a:t>
            </a:fld>
            <a:endParaRPr lang="en-US"/>
          </a:p>
        </p:txBody>
      </p:sp>
    </p:spTree>
    <p:extLst>
      <p:ext uri="{BB962C8B-B14F-4D97-AF65-F5344CB8AC3E}">
        <p14:creationId xmlns:p14="http://schemas.microsoft.com/office/powerpoint/2010/main" val="724828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5EB5A78C-BCD9-4DC1-9FF4-9511D48D9493}" type="datetimeFigureOut">
              <a:rPr lang="en-US" smtClean="0"/>
              <a:t>3/13/2017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E9A5FDC8-7B41-453B-B5C9-89ECF296FDB5}" type="slidenum">
              <a:rPr lang="en-US" smtClean="0"/>
              <a:t>‹#›</a:t>
            </a:fld>
            <a:endParaRPr lang="en-US"/>
          </a:p>
        </p:txBody>
      </p:sp>
    </p:spTree>
    <p:extLst>
      <p:ext uri="{BB962C8B-B14F-4D97-AF65-F5344CB8AC3E}">
        <p14:creationId xmlns:p14="http://schemas.microsoft.com/office/powerpoint/2010/main" val="317126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[NOTE:</a:t>
            </a:r>
            <a:r>
              <a:rPr lang="en-US" i="1" baseline="0" dirty="0"/>
              <a:t> </a:t>
            </a:r>
            <a:r>
              <a:rPr lang="en-US" i="1" dirty="0"/>
              <a:t>You can customize this slide with your name, NAMI Affiliate, date, etc. </a:t>
            </a:r>
            <a:r>
              <a:rPr lang="en-US" b="1" i="1" dirty="0"/>
              <a:t>Introduce yourself </a:t>
            </a:r>
            <a:r>
              <a:rPr lang="en-US" i="1" dirty="0"/>
              <a:t>with your name, your volunteer or staff position and, if appropriate, the name of your local NAMI Affiliate.]</a:t>
            </a:r>
          </a:p>
          <a:p>
            <a:pPr lvl="0"/>
            <a:endParaRPr lang="en-US" i="1" dirty="0"/>
          </a:p>
          <a:p>
            <a:pPr lvl="0"/>
            <a:endParaRPr lang="en-US" dirty="0"/>
          </a:p>
          <a:p>
            <a:pPr lvl="0"/>
            <a:r>
              <a:rPr lang="en-US" dirty="0"/>
              <a:t>Thank you for this opportunity to speak with you about </a:t>
            </a:r>
            <a:r>
              <a:rPr lang="en-US" i="1" dirty="0"/>
              <a:t>Bridges of Hope: Faith Communities and NAMI.</a:t>
            </a:r>
          </a:p>
          <a:p>
            <a:pPr lvl="0"/>
            <a:endParaRPr lang="en-US" dirty="0"/>
          </a:p>
          <a:p>
            <a:pPr lvl="0"/>
            <a:r>
              <a:rPr lang="en-US" dirty="0"/>
              <a:t>Today, we’ll examine mental illness, also referred to and know as mental health conditions, and two strong bridges which have helped many people and families navigate their experiences living with these conditions. </a:t>
            </a:r>
          </a:p>
          <a:p>
            <a:pPr lvl="0"/>
            <a:endParaRPr lang="en-US" dirty="0"/>
          </a:p>
          <a:p>
            <a:pPr lvl="0"/>
            <a:r>
              <a:rPr lang="en-US" dirty="0"/>
              <a:t>These bridges of hope are faith communities and NAMI (the National Alliance on Mental Illness).</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a:t>
            </a:fld>
            <a:endParaRPr lang="en-US"/>
          </a:p>
        </p:txBody>
      </p:sp>
    </p:spTree>
    <p:extLst>
      <p:ext uri="{BB962C8B-B14F-4D97-AF65-F5344CB8AC3E}">
        <p14:creationId xmlns:p14="http://schemas.microsoft.com/office/powerpoint/2010/main" val="2911406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imagine we can agree that everyone experiences wide ranges of sadness and happiness, elation and sorrow throughout their life. Mental and emotional swings are simply part of being human.  Mental health conditions are more than this.</a:t>
            </a:r>
          </a:p>
          <a:p>
            <a:endParaRPr lang="en-US" dirty="0"/>
          </a:p>
          <a:p>
            <a:r>
              <a:rPr lang="en-US" dirty="0"/>
              <a:t>So, how do we know when we or someone we know might be experiencing a mental health condition that may need an intervention and treatment?  </a:t>
            </a:r>
          </a:p>
          <a:p>
            <a:endParaRPr lang="en-US" dirty="0"/>
          </a:p>
          <a:p>
            <a:r>
              <a:rPr lang="en-US" dirty="0"/>
              <a:t>Here is a partial list.</a:t>
            </a:r>
          </a:p>
          <a:p>
            <a:endParaRPr lang="en-US" dirty="0"/>
          </a:p>
          <a:p>
            <a:r>
              <a:rPr lang="en-US" i="1" dirty="0"/>
              <a:t>[READ SOME from</a:t>
            </a:r>
            <a:r>
              <a:rPr lang="en-US" i="1" baseline="0" dirty="0"/>
              <a:t> the slide</a:t>
            </a:r>
            <a:r>
              <a:rPr lang="en-US" i="1" dirty="0"/>
              <a:t>]</a:t>
            </a:r>
          </a:p>
          <a:p>
            <a:endParaRPr lang="en-US" i="1" dirty="0"/>
          </a:p>
          <a:p>
            <a:r>
              <a:rPr lang="en-US" dirty="0"/>
              <a:t>Though we shouldn’t try to diagnose anyone, it is helpful to know some of the Red Flags to watch for. It is important to learn more about the warning signs and what to do if you are concerned. </a:t>
            </a:r>
          </a:p>
          <a:p>
            <a:endParaRPr lang="en-US" dirty="0"/>
          </a:p>
          <a:p>
            <a:r>
              <a:rPr lang="en-US" dirty="0"/>
              <a:t>I encourage you to learn more by visiting NAMI.org.</a:t>
            </a:r>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10</a:t>
            </a:fld>
            <a:endParaRPr lang="en-US"/>
          </a:p>
        </p:txBody>
      </p:sp>
    </p:spTree>
    <p:extLst>
      <p:ext uri="{BB962C8B-B14F-4D97-AF65-F5344CB8AC3E}">
        <p14:creationId xmlns:p14="http://schemas.microsoft.com/office/powerpoint/2010/main" val="95920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despite all you have heard so far, the</a:t>
            </a:r>
            <a:r>
              <a:rPr lang="en-US" baseline="0" dirty="0"/>
              <a:t> best news that I have to share is that there IS hope for people living with mental health conditions. Every year, people overcome their challenges and are able to resume their life and their path and their work, school, relationships. Everyone responds differently to various treatment options, but for about 75% of people with depression, schizophrenia, anxiety conditions and bipolar disorder, treatment works to help alleviate symptoms and encourage wellness. Treatment is very personal and choices are many—including primary health care for integrated care and a referral for a good evaluation, talk therapy, medication, supportive services, peer support, education about the condition, and of course healthy eating, lifestyle and other health interventions, too.</a:t>
            </a:r>
          </a:p>
          <a:p>
            <a:endParaRPr lang="en-US" baseline="0" dirty="0"/>
          </a:p>
          <a:p>
            <a:r>
              <a:rPr lang="en-US" baseline="0" dirty="0"/>
              <a:t>And in this, faith communities have a role to play. Mental illness can, for some, cause feelings of spiritual isolation and estrangement. Some people and their families caught in the turmoil often surrounding mental illness can feel lonely. Community can help, and a spiritual community, for many, is a lifeline.</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11</a:t>
            </a:fld>
            <a:endParaRPr lang="en-US"/>
          </a:p>
        </p:txBody>
      </p:sp>
    </p:spTree>
    <p:extLst>
      <p:ext uri="{BB962C8B-B14F-4D97-AF65-F5344CB8AC3E}">
        <p14:creationId xmlns:p14="http://schemas.microsoft.com/office/powerpoint/2010/main" val="38608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in the case of other</a:t>
            </a:r>
            <a:r>
              <a:rPr lang="en-US" baseline="0" dirty="0"/>
              <a:t> serious health conditions, having a mental health condition may pose challenges for our faith. </a:t>
            </a:r>
          </a:p>
          <a:p>
            <a:endParaRPr lang="en-US" baseline="0" dirty="0"/>
          </a:p>
          <a:p>
            <a:r>
              <a:rPr lang="en-US" baseline="0" dirty="0"/>
              <a:t>In the midst of this turmoil, where do we belong? For some, a mental illness can test our faith and may profoundly impact our spiritual journeys—sometimes positively or negatively.</a:t>
            </a:r>
          </a:p>
          <a:p>
            <a:endParaRPr lang="en-US" baseline="0" dirty="0"/>
          </a:p>
          <a:p>
            <a:r>
              <a:rPr lang="en-US" baseline="0" dirty="0"/>
              <a:t>After the basic physical and medical needs of a person are met, there is often a deeper level of spiritual support and care that may get overlooked. The gift of presence requires that we avoid doing for them what they can do for themselves, giving advise or pushing our own agenda. As we listen and share the journey, we ask hones, open questions that will help them share their goals, as well as what they need and want. We can not underestimate the simple power of prayer.</a:t>
            </a:r>
          </a:p>
          <a:p>
            <a:endParaRPr lang="en-US" baseline="0" dirty="0"/>
          </a:p>
          <a:p>
            <a:r>
              <a:rPr lang="en-US" baseline="0" dirty="0"/>
              <a:t>Because of the fear and stereotypes often associated with the stigma of mental illness, people and their families caught in the turmoil are often the loneliness and most estranged members of our communities.  Our faith community is in a unique position to help.</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12</a:t>
            </a:fld>
            <a:endParaRPr lang="en-US"/>
          </a:p>
        </p:txBody>
      </p:sp>
    </p:spTree>
    <p:extLst>
      <p:ext uri="{BB962C8B-B14F-4D97-AF65-F5344CB8AC3E}">
        <p14:creationId xmlns:p14="http://schemas.microsoft.com/office/powerpoint/2010/main" val="3216440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of the factors that give faith communities</a:t>
            </a:r>
            <a:r>
              <a:rPr lang="en-US" baseline="0" dirty="0"/>
              <a:t> the edge and the opportunity to be supportive and helpful.</a:t>
            </a:r>
          </a:p>
          <a:p>
            <a:endParaRPr lang="en-US" baseline="0" dirty="0"/>
          </a:p>
          <a:p>
            <a:pPr marL="171450" indent="-171450">
              <a:buFont typeface="Arial" panose="020B0604020202020204" pitchFamily="34" charset="0"/>
              <a:buChar char="•"/>
            </a:pPr>
            <a:r>
              <a:rPr lang="en-US" baseline="0" dirty="0"/>
              <a:t>Many turn to their faith community when they are in a healing crisis.</a:t>
            </a:r>
          </a:p>
          <a:p>
            <a:pPr marL="171450" indent="-171450">
              <a:buFont typeface="Arial" panose="020B0604020202020204" pitchFamily="34" charset="0"/>
              <a:buChar char="•"/>
            </a:pPr>
            <a:r>
              <a:rPr lang="en-US" baseline="0" dirty="0"/>
              <a:t>Churches, temples and other faith communities are often more available, noticeable and accessible.</a:t>
            </a:r>
          </a:p>
          <a:p>
            <a:pPr marL="171450" indent="-171450">
              <a:buFont typeface="Arial" panose="020B0604020202020204" pitchFamily="34" charset="0"/>
              <a:buChar char="•"/>
            </a:pPr>
            <a:r>
              <a:rPr lang="en-US" baseline="0" dirty="0"/>
              <a:t>Faith communities are seen by most as a SAFE SPACE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i="1" baseline="0" dirty="0"/>
              <a:t>[OPEN IT UP..FACILIATE A DIALOGUE. ASK A QUESTION] </a:t>
            </a:r>
            <a:r>
              <a:rPr lang="en-US" baseline="0" dirty="0"/>
              <a:t>What are some other reasons faith communities have a role to play? </a:t>
            </a:r>
          </a:p>
        </p:txBody>
      </p:sp>
      <p:sp>
        <p:nvSpPr>
          <p:cNvPr id="4" name="Slide Number Placeholder 3"/>
          <p:cNvSpPr>
            <a:spLocks noGrp="1"/>
          </p:cNvSpPr>
          <p:nvPr>
            <p:ph type="sldNum" sz="quarter" idx="10"/>
          </p:nvPr>
        </p:nvSpPr>
        <p:spPr/>
        <p:txBody>
          <a:bodyPr/>
          <a:lstStyle/>
          <a:p>
            <a:fld id="{E9A5FDC8-7B41-453B-B5C9-89ECF296FDB5}" type="slidenum">
              <a:rPr lang="en-US" smtClean="0"/>
              <a:t>13</a:t>
            </a:fld>
            <a:endParaRPr lang="en-US"/>
          </a:p>
        </p:txBody>
      </p:sp>
    </p:spTree>
    <p:extLst>
      <p:ext uri="{BB962C8B-B14F-4D97-AF65-F5344CB8AC3E}">
        <p14:creationId xmlns:p14="http://schemas.microsoft.com/office/powerpoint/2010/main" val="781499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that NAMI is here to help. As part of our effort to</a:t>
            </a:r>
            <a:r>
              <a:rPr lang="en-US" baseline="0" dirty="0"/>
              <a:t> help build a mental health movement, we have launched a campaign, STIGMAFREE. We are encouraging people to take the pledge and be part of the change to hope. To…</a:t>
            </a:r>
          </a:p>
          <a:p>
            <a:r>
              <a:rPr lang="en-US" baseline="0" dirty="0"/>
              <a:t>Learn about mental health</a:t>
            </a:r>
          </a:p>
          <a:p>
            <a:r>
              <a:rPr lang="en-US" baseline="0" dirty="0"/>
              <a:t>See the person not the condition, and</a:t>
            </a:r>
          </a:p>
          <a:p>
            <a:r>
              <a:rPr lang="en-US" baseline="0" dirty="0"/>
              <a:t>Take action.</a:t>
            </a:r>
          </a:p>
          <a:p>
            <a:endParaRPr lang="en-US" baseline="0" dirty="0"/>
          </a:p>
          <a:p>
            <a:r>
              <a:rPr lang="en-US" baseline="0" dirty="0"/>
              <a:t>Learn more about </a:t>
            </a:r>
            <a:r>
              <a:rPr lang="en-US" baseline="0" dirty="0" err="1"/>
              <a:t>stigma</a:t>
            </a:r>
            <a:r>
              <a:rPr lang="en-US" i="1" baseline="0" dirty="0" err="1"/>
              <a:t>free</a:t>
            </a:r>
            <a:r>
              <a:rPr lang="en-US" baseline="0" dirty="0"/>
              <a:t> and how easy it is to stand with us by visiting NAMI.org/</a:t>
            </a:r>
            <a:r>
              <a:rPr lang="en-US" baseline="0" dirty="0" err="1"/>
              <a:t>stigmafree</a:t>
            </a:r>
            <a:r>
              <a:rPr lang="en-US" baseline="0" dirty="0"/>
              <a:t>, including resources that can be helpful in your faith community efforts. </a:t>
            </a:r>
          </a:p>
          <a:p>
            <a:endParaRPr lang="en-US" b="0" i="1" baseline="0" dirty="0"/>
          </a:p>
          <a:p>
            <a:r>
              <a:rPr lang="en-US" b="0" i="1" baseline="0" dirty="0"/>
              <a:t>[NOTE: A “Being a </a:t>
            </a:r>
            <a:r>
              <a:rPr lang="en-US" b="0" i="1" baseline="0" dirty="0" err="1"/>
              <a:t>stigmafree</a:t>
            </a:r>
            <a:r>
              <a:rPr lang="en-US" b="0" i="1" baseline="0" dirty="0"/>
              <a:t> Faith Community” flyer is available via the NAMI Store, pack of 50 for $12 and makes a great leave-behind.]</a:t>
            </a:r>
          </a:p>
          <a:p>
            <a:r>
              <a:rPr lang="en-US" b="0" i="1" baseline="0" dirty="0"/>
              <a:t>http://24-7.master-print.com/NAMI/UserEditFormFilling.aspx </a:t>
            </a:r>
          </a:p>
        </p:txBody>
      </p:sp>
      <p:sp>
        <p:nvSpPr>
          <p:cNvPr id="4" name="Slide Number Placeholder 3"/>
          <p:cNvSpPr>
            <a:spLocks noGrp="1"/>
          </p:cNvSpPr>
          <p:nvPr>
            <p:ph type="sldNum" sz="quarter" idx="10"/>
          </p:nvPr>
        </p:nvSpPr>
        <p:spPr/>
        <p:txBody>
          <a:bodyPr/>
          <a:lstStyle/>
          <a:p>
            <a:fld id="{E9A5FDC8-7B41-453B-B5C9-89ECF296FDB5}" type="slidenum">
              <a:rPr lang="en-US" smtClean="0"/>
              <a:t>14</a:t>
            </a:fld>
            <a:endParaRPr lang="en-US"/>
          </a:p>
        </p:txBody>
      </p:sp>
    </p:spTree>
    <p:extLst>
      <p:ext uri="{BB962C8B-B14F-4D97-AF65-F5344CB8AC3E}">
        <p14:creationId xmlns:p14="http://schemas.microsoft.com/office/powerpoint/2010/main" val="163460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pledging to be </a:t>
            </a:r>
            <a:r>
              <a:rPr lang="en-US" dirty="0" err="1"/>
              <a:t>stigma</a:t>
            </a:r>
            <a:r>
              <a:rPr lang="en-US" i="1" dirty="0" err="1"/>
              <a:t>free</a:t>
            </a:r>
            <a:r>
              <a:rPr lang="en-US" dirty="0"/>
              <a:t>,</a:t>
            </a:r>
            <a:r>
              <a:rPr lang="en-US" baseline="0" dirty="0"/>
              <a:t> we may begin to recognize that there is in fact an intersection between this movement and our mission as a faith community. </a:t>
            </a:r>
          </a:p>
          <a:p>
            <a:endParaRPr lang="en-US" baseline="0" dirty="0"/>
          </a:p>
          <a:p>
            <a:r>
              <a:rPr lang="en-US" baseline="0" dirty="0"/>
              <a:t>Congregations provide a place to be long and experience hope. By learning more about mental illness we can help others on their journeys. We can be someone who will walk across the bridge to be a friend, for individuals who may be struggling and for their families, too.</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15</a:t>
            </a:fld>
            <a:endParaRPr lang="en-US"/>
          </a:p>
        </p:txBody>
      </p:sp>
    </p:spTree>
    <p:extLst>
      <p:ext uri="{BB962C8B-B14F-4D97-AF65-F5344CB8AC3E}">
        <p14:creationId xmlns:p14="http://schemas.microsoft.com/office/powerpoint/2010/main" val="150498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being mindful about our own judgements and jump to comments that may be hurtful, we can learn about simple words we can use that ARE helpful. Here are some examples. </a:t>
            </a:r>
          </a:p>
          <a:p>
            <a:endParaRPr lang="en-US" baseline="0" dirty="0"/>
          </a:p>
          <a:p>
            <a:r>
              <a:rPr lang="en-US" b="1" i="1" baseline="0" dirty="0"/>
              <a:t>[NOTE You may have the “Being a </a:t>
            </a:r>
            <a:r>
              <a:rPr lang="en-US" b="1" i="1" baseline="0" dirty="0" err="1"/>
              <a:t>stigmafree</a:t>
            </a:r>
            <a:r>
              <a:rPr lang="en-US" b="1" i="1" baseline="0" dirty="0"/>
              <a:t> Faith Community” flyer, available from the NAMI Store and referenced earlier, that has great language guidance. http://24-7.master-print.com/NAMI/UserEditFormFilling.aspx]</a:t>
            </a:r>
          </a:p>
          <a:p>
            <a:endParaRPr lang="en-US" b="1" baseline="0" dirty="0"/>
          </a:p>
          <a:p>
            <a:r>
              <a:rPr lang="en-US" dirty="0"/>
              <a:t>Instead of saying “she is bipolar” or “he is schizophrenic,” we can say “she has bipolar disorder” or “he lives with schizophrenia.” Putting the person first helps</a:t>
            </a:r>
            <a:r>
              <a:rPr lang="en-US" baseline="0" dirty="0"/>
              <a:t> them feel like a person, not their illness.</a:t>
            </a:r>
          </a:p>
          <a:p>
            <a:endParaRPr lang="en-US" baseline="0" dirty="0"/>
          </a:p>
          <a:p>
            <a:r>
              <a:rPr lang="en-US" baseline="0" dirty="0"/>
              <a:t>Instead of saying “the mentally ill” we can say “struggles with mental illness” or “struggles with their mental health condition.” This way, the person senses your belief that they can get better, that they are not limited.</a:t>
            </a:r>
          </a:p>
          <a:p>
            <a:endParaRPr lang="en-US" baseline="0" dirty="0"/>
          </a:p>
          <a:p>
            <a:r>
              <a:rPr lang="en-US" baseline="0" dirty="0"/>
              <a:t>And instead of saying “commit suicide” we say “die by suicide.” Commit is a word most often used when referencing crime or sin. And losing a struggle with mental illness is, in fact, not a crime. And for the families and loved ones who survive this tragic loss, it acknowledges this loss respectfully, let’s them know they HAVE experienced a death and deserve comfort and understanding.</a:t>
            </a:r>
          </a:p>
          <a:p>
            <a:endParaRPr lang="en-US" baseline="0" dirty="0"/>
          </a:p>
          <a:p>
            <a:r>
              <a:rPr lang="en-US" baseline="0" dirty="0"/>
              <a:t>Avoiding labels is easier than it may seem. Just think about it and pay attention. Words like “crazy,” “looney,” “suffer,” “not normal” and other judgements can be hurtful. And what we really want is to be helpful, to be caring.</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16</a:t>
            </a:fld>
            <a:endParaRPr lang="en-US"/>
          </a:p>
        </p:txBody>
      </p:sp>
    </p:spTree>
    <p:extLst>
      <p:ext uri="{BB962C8B-B14F-4D97-AF65-F5344CB8AC3E}">
        <p14:creationId xmlns:p14="http://schemas.microsoft.com/office/powerpoint/2010/main" val="15775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easy step to take is to reach out to an individual or family. Of course, it is good to ask for permission…everyone is different and their timing is different, too. Here are some ways you can reach out. </a:t>
            </a:r>
          </a:p>
          <a:p>
            <a:endParaRPr lang="en-US" baseline="0" dirty="0"/>
          </a:p>
          <a:p>
            <a:r>
              <a:rPr lang="en-US" i="1" baseline="0" dirty="0"/>
              <a:t>[ASK A QUESTION AND FACILITATE] </a:t>
            </a:r>
            <a:r>
              <a:rPr lang="en-US" baseline="0" dirty="0"/>
              <a:t>What are some other ways you can think of to reach out that may be helpful?</a:t>
            </a:r>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17</a:t>
            </a:fld>
            <a:endParaRPr lang="en-US"/>
          </a:p>
        </p:txBody>
      </p:sp>
    </p:spTree>
    <p:extLst>
      <p:ext uri="{BB962C8B-B14F-4D97-AF65-F5344CB8AC3E}">
        <p14:creationId xmlns:p14="http://schemas.microsoft.com/office/powerpoint/2010/main" val="191005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reaching out, we can look at how</a:t>
            </a:r>
            <a:r>
              <a:rPr lang="en-US" baseline="0" dirty="0"/>
              <a:t> to take first steps to make sure our faith community is welcoming.</a:t>
            </a:r>
          </a:p>
          <a:p>
            <a:endParaRPr lang="en-US" baseline="0" dirty="0"/>
          </a:p>
          <a:p>
            <a:r>
              <a:rPr lang="en-US" i="1" baseline="0" dirty="0"/>
              <a:t>[READ SOME OF THE LIST]</a:t>
            </a:r>
            <a:endParaRPr lang="en-US" i="1" dirty="0"/>
          </a:p>
        </p:txBody>
      </p:sp>
      <p:sp>
        <p:nvSpPr>
          <p:cNvPr id="4" name="Slide Number Placeholder 3"/>
          <p:cNvSpPr>
            <a:spLocks noGrp="1"/>
          </p:cNvSpPr>
          <p:nvPr>
            <p:ph type="sldNum" sz="quarter" idx="10"/>
          </p:nvPr>
        </p:nvSpPr>
        <p:spPr/>
        <p:txBody>
          <a:bodyPr/>
          <a:lstStyle/>
          <a:p>
            <a:fld id="{E9A5FDC8-7B41-453B-B5C9-89ECF296FDB5}" type="slidenum">
              <a:rPr lang="en-US" smtClean="0"/>
              <a:t>18</a:t>
            </a:fld>
            <a:endParaRPr lang="en-US"/>
          </a:p>
        </p:txBody>
      </p:sp>
    </p:spTree>
    <p:extLst>
      <p:ext uri="{BB962C8B-B14F-4D97-AF65-F5344CB8AC3E}">
        <p14:creationId xmlns:p14="http://schemas.microsoft.com/office/powerpoint/2010/main" val="1619333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have shared some easy, simple things for us to think about. Some</a:t>
            </a:r>
            <a:r>
              <a:rPr lang="en-US" baseline="0" dirty="0"/>
              <a:t> o</a:t>
            </a:r>
            <a:r>
              <a:rPr lang="en-US" dirty="0"/>
              <a:t>ther faith communities have also embraced</a:t>
            </a:r>
            <a:r>
              <a:rPr lang="en-US" baseline="0" dirty="0"/>
              <a:t> this effort. One that is an example is the Saddleback Church in Orange County, California. I will share some highlights of their suggestions and excellent resources for faith communities. It is divided into three stages for those who want to CRAWL, then those that want to WALK and finally more intensive suggestions for those who may decide they want to RUN.</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19</a:t>
            </a:fld>
            <a:endParaRPr lang="en-US"/>
          </a:p>
        </p:txBody>
      </p:sp>
    </p:spTree>
    <p:extLst>
      <p:ext uri="{BB962C8B-B14F-4D97-AF65-F5344CB8AC3E}">
        <p14:creationId xmlns:p14="http://schemas.microsoft.com/office/powerpoint/2010/main" val="27805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our time together, we will explore these three key areas:</a:t>
            </a:r>
          </a:p>
          <a:p>
            <a:pPr marL="228600" indent="-228600">
              <a:buAutoNum type="arabicPeriod"/>
            </a:pPr>
            <a:r>
              <a:rPr lang="en-US" dirty="0"/>
              <a:t>What is mental health?</a:t>
            </a:r>
          </a:p>
          <a:p>
            <a:pPr marL="228600" indent="-228600">
              <a:buAutoNum type="arabicPeriod"/>
            </a:pPr>
            <a:r>
              <a:rPr lang="en-US" dirty="0"/>
              <a:t>Why are faith and spirituality important for people</a:t>
            </a:r>
            <a:r>
              <a:rPr lang="en-US" baseline="0" dirty="0"/>
              <a:t> affected by mental health conditions?</a:t>
            </a:r>
          </a:p>
          <a:p>
            <a:pPr marL="228600" indent="-228600">
              <a:buAutoNum type="arabicPeriod"/>
            </a:pPr>
            <a:r>
              <a:rPr lang="en-US" baseline="0" dirty="0"/>
              <a:t>What can you do to help?</a:t>
            </a:r>
            <a:endParaRPr lang="en-US" dirty="0"/>
          </a:p>
          <a:p>
            <a:endParaRPr lang="en-US" dirty="0"/>
          </a:p>
          <a:p>
            <a:r>
              <a:rPr lang="en-US" dirty="0"/>
              <a:t>I will make sure to pause regularly for questions so that we can keep this informal and interactive.</a:t>
            </a:r>
          </a:p>
          <a:p>
            <a:endParaRPr lang="en-US" dirty="0"/>
          </a:p>
          <a:p>
            <a:r>
              <a:rPr lang="en-US" dirty="0"/>
              <a:t>If we recognize mental health conditions and the major problems they pose for people, then we can be helpful. But many congregations don’t know how to help – perhaps due to fear or lack of knowledge. So, we want you to know about how NAMI can provide another bridge to strong advocacy, education and support programs of NAMI.</a:t>
            </a:r>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a:t>
            </a:fld>
            <a:endParaRPr lang="en-US"/>
          </a:p>
        </p:txBody>
      </p:sp>
    </p:spTree>
    <p:extLst>
      <p:ext uri="{BB962C8B-B14F-4D97-AF65-F5344CB8AC3E}">
        <p14:creationId xmlns:p14="http://schemas.microsoft.com/office/powerpoint/2010/main" val="388337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suggestions for CRAWLING.</a:t>
            </a:r>
          </a:p>
          <a:p>
            <a:endParaRPr lang="en-US" dirty="0"/>
          </a:p>
          <a:p>
            <a:r>
              <a:rPr lang="en-US" i="1" dirty="0"/>
              <a:t>[READ SOME]</a:t>
            </a:r>
          </a:p>
          <a:p>
            <a:endParaRPr lang="en-US" dirty="0"/>
          </a:p>
          <a:p>
            <a:r>
              <a:rPr lang="en-US" dirty="0"/>
              <a:t>You can see too here the</a:t>
            </a:r>
            <a:r>
              <a:rPr lang="en-US" baseline="0" dirty="0"/>
              <a:t> reference on the web where you can go to learn more. Hope4mentalhealth.com. This is also available via a link, along with other resources, from NAMI’s </a:t>
            </a:r>
            <a:r>
              <a:rPr lang="en-US" baseline="0" dirty="0" err="1"/>
              <a:t>FaithNet</a:t>
            </a:r>
            <a:r>
              <a:rPr lang="en-US" baseline="0" dirty="0"/>
              <a:t> page, NAMI.org/</a:t>
            </a:r>
            <a:r>
              <a:rPr lang="en-US" baseline="0" dirty="0" err="1"/>
              <a:t>faithnet</a:t>
            </a:r>
            <a:r>
              <a:rPr lang="en-US" baseline="0" dirty="0"/>
              <a:t>. </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20</a:t>
            </a:fld>
            <a:endParaRPr lang="en-US"/>
          </a:p>
        </p:txBody>
      </p:sp>
    </p:spTree>
    <p:extLst>
      <p:ext uri="{BB962C8B-B14F-4D97-AF65-F5344CB8AC3E}">
        <p14:creationId xmlns:p14="http://schemas.microsoft.com/office/powerpoint/2010/main" val="3296643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for those faith communities deciding they want to take</a:t>
            </a:r>
            <a:r>
              <a:rPr lang="en-US" baseline="0" dirty="0"/>
              <a:t> it up a notch, here are some suggestions for WALKING. These may take a greater level of commitment.</a:t>
            </a:r>
          </a:p>
          <a:p>
            <a:endParaRPr lang="en-US" baseline="0" dirty="0"/>
          </a:p>
          <a:p>
            <a:r>
              <a:rPr lang="en-US" i="1" baseline="0" dirty="0"/>
              <a:t>[READ SOME. PAUSE FOR QUESTIONS.]</a:t>
            </a:r>
            <a:endParaRPr lang="en-US" i="1" dirty="0"/>
          </a:p>
        </p:txBody>
      </p:sp>
      <p:sp>
        <p:nvSpPr>
          <p:cNvPr id="4" name="Slide Number Placeholder 3"/>
          <p:cNvSpPr>
            <a:spLocks noGrp="1"/>
          </p:cNvSpPr>
          <p:nvPr>
            <p:ph type="sldNum" sz="quarter" idx="10"/>
          </p:nvPr>
        </p:nvSpPr>
        <p:spPr/>
        <p:txBody>
          <a:bodyPr/>
          <a:lstStyle/>
          <a:p>
            <a:fld id="{E9A5FDC8-7B41-453B-B5C9-89ECF296FDB5}" type="slidenum">
              <a:rPr lang="en-US" smtClean="0"/>
              <a:t>21</a:t>
            </a:fld>
            <a:endParaRPr lang="en-US"/>
          </a:p>
        </p:txBody>
      </p:sp>
    </p:spTree>
    <p:extLst>
      <p:ext uri="{BB962C8B-B14F-4D97-AF65-F5344CB8AC3E}">
        <p14:creationId xmlns:p14="http://schemas.microsoft.com/office/powerpoint/2010/main" val="1992275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third</a:t>
            </a:r>
            <a:r>
              <a:rPr lang="en-US" baseline="0" dirty="0"/>
              <a:t> stage of suggestions would require a higher level of commitment, even some resources perhaps.</a:t>
            </a:r>
          </a:p>
          <a:p>
            <a:endParaRPr lang="en-US" baseline="0" dirty="0"/>
          </a:p>
          <a:p>
            <a:r>
              <a:rPr lang="en-US" i="1" baseline="0" dirty="0"/>
              <a:t>[READ SOME. PAUSE FOR QUESTIONS.]</a:t>
            </a:r>
            <a:endParaRPr lang="en-US" i="1" dirty="0"/>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22</a:t>
            </a:fld>
            <a:endParaRPr lang="en-US"/>
          </a:p>
        </p:txBody>
      </p:sp>
    </p:spTree>
    <p:extLst>
      <p:ext uri="{BB962C8B-B14F-4D97-AF65-F5344CB8AC3E}">
        <p14:creationId xmlns:p14="http://schemas.microsoft.com/office/powerpoint/2010/main" val="2609741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you can find links to these</a:t>
            </a:r>
            <a:r>
              <a:rPr lang="en-US" baseline="0" dirty="0"/>
              <a:t> suggestions and more by visiting the NAMI website.</a:t>
            </a:r>
          </a:p>
          <a:p>
            <a:endParaRPr lang="en-US" baseline="0" dirty="0"/>
          </a:p>
          <a:p>
            <a:r>
              <a:rPr lang="en-US" baseline="0" dirty="0"/>
              <a:t>So, now that we have talked about mental health conditions, how to help people and families affected by mental illness, I want to tell you a bit more about NAMI, who we are, the work we do and what is available in our community through our NAMI Affiliate.</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23</a:t>
            </a:fld>
            <a:endParaRPr lang="en-US"/>
          </a:p>
        </p:txBody>
      </p:sp>
    </p:spTree>
    <p:extLst>
      <p:ext uri="{BB962C8B-B14F-4D97-AF65-F5344CB8AC3E}">
        <p14:creationId xmlns:p14="http://schemas.microsoft.com/office/powerpoint/2010/main" val="1215574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the largest</a:t>
            </a:r>
            <a:r>
              <a:rPr lang="en-US" baseline="0" dirty="0"/>
              <a:t> grassroots mental health organization in the country. Founded in 1979, we are a national organization, state organizations and nearly 900 local NAMI Affiliates in communities across the country.</a:t>
            </a:r>
          </a:p>
          <a:p>
            <a:endParaRPr lang="en-US" baseline="0" dirty="0"/>
          </a:p>
          <a:p>
            <a:r>
              <a:rPr lang="en-US" i="1" baseline="0" dirty="0"/>
              <a:t>[GIVE A BRIEF OVERVIEW OF YOU STATE ORGANIATION AND LOCAL NAMI AFFILIATE, BIG PICTURE. You will have more time in two slides to talk about your local NAMI Affiliate, too.]</a:t>
            </a:r>
            <a:endParaRPr lang="en-US" i="1" dirty="0"/>
          </a:p>
        </p:txBody>
      </p:sp>
      <p:sp>
        <p:nvSpPr>
          <p:cNvPr id="4" name="Slide Number Placeholder 3"/>
          <p:cNvSpPr>
            <a:spLocks noGrp="1"/>
          </p:cNvSpPr>
          <p:nvPr>
            <p:ph type="sldNum" sz="quarter" idx="10"/>
          </p:nvPr>
        </p:nvSpPr>
        <p:spPr/>
        <p:txBody>
          <a:bodyPr/>
          <a:lstStyle/>
          <a:p>
            <a:fld id="{E9A5FDC8-7B41-453B-B5C9-89ECF296FDB5}" type="slidenum">
              <a:rPr lang="en-US" smtClean="0"/>
              <a:t>24</a:t>
            </a:fld>
            <a:endParaRPr lang="en-US"/>
          </a:p>
        </p:txBody>
      </p:sp>
    </p:spTree>
    <p:extLst>
      <p:ext uri="{BB962C8B-B14F-4D97-AF65-F5344CB8AC3E}">
        <p14:creationId xmlns:p14="http://schemas.microsoft.com/office/powerpoint/2010/main" val="183402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NAMI’S mission</a:t>
            </a:r>
            <a:r>
              <a:rPr lang="en-US" baseline="0" dirty="0"/>
              <a:t> is to improve the lives of those affected by mental illness. </a:t>
            </a:r>
          </a:p>
          <a:p>
            <a:endParaRPr lang="en-US" baseline="0" dirty="0"/>
          </a:p>
          <a:p>
            <a:r>
              <a:rPr lang="en-US" b="1" baseline="0" dirty="0"/>
              <a:t>We educate</a:t>
            </a:r>
            <a:r>
              <a:rPr lang="en-US" baseline="0" dirty="0"/>
              <a:t>. Offered in thousands of communities across the country through NAMI Affiliates, our education programs ensure hundreds of thousands of families, individuals and educators get the support and information they need.</a:t>
            </a:r>
          </a:p>
          <a:p>
            <a:endParaRPr lang="en-US" baseline="0" dirty="0"/>
          </a:p>
          <a:p>
            <a:r>
              <a:rPr lang="en-US" b="1" baseline="0" dirty="0"/>
              <a:t>We advocate. </a:t>
            </a:r>
            <a:r>
              <a:rPr lang="en-US" b="0" baseline="0" dirty="0"/>
              <a:t>NAMI shapes national public policy for people living with mental health conditions and their families and provides grassroots volunteers with the tools and resources necessary to ensure that people have access to lifesaving care</a:t>
            </a:r>
            <a:r>
              <a:rPr lang="en-US" b="0" baseline="0"/>
              <a:t>. </a:t>
            </a:r>
            <a:endParaRPr lang="en-US" b="0" i="1" baseline="0" dirty="0"/>
          </a:p>
          <a:p>
            <a:endParaRPr lang="en-US" b="0" baseline="0" dirty="0"/>
          </a:p>
          <a:p>
            <a:r>
              <a:rPr lang="en-US" b="1" baseline="0" dirty="0"/>
              <a:t>We listen. </a:t>
            </a:r>
            <a:r>
              <a:rPr lang="en-US" b="0" baseline="0" dirty="0"/>
              <a:t>We provide support through our no-cost, peer-led support groups, offered by trained volunteer facilitators who have the unique perspective only those with lived experience as individuals and families can offer. Our national toll-free </a:t>
            </a:r>
            <a:r>
              <a:rPr lang="en-US" b="0" baseline="0" dirty="0" err="1"/>
              <a:t>HelpLine</a:t>
            </a:r>
            <a:r>
              <a:rPr lang="en-US" b="0" baseline="0" dirty="0"/>
              <a:t> allows us to respond personally to more than 50,000 requests each year, and our online discussion groups and social media communities are vital safe-spaces for thousands more.</a:t>
            </a:r>
          </a:p>
          <a:p>
            <a:endParaRPr lang="en-US" b="0" baseline="0" dirty="0"/>
          </a:p>
          <a:p>
            <a:r>
              <a:rPr lang="en-US" b="1" baseline="0" dirty="0"/>
              <a:t>We lead. </a:t>
            </a:r>
            <a:r>
              <a:rPr lang="en-US" b="0" baseline="0" dirty="0"/>
              <a:t>Public awareness events and activities, including May is Mental Health Month, Mental Illness Awareness Week and </a:t>
            </a:r>
            <a:r>
              <a:rPr lang="en-US" b="0" baseline="0" dirty="0" err="1"/>
              <a:t>NAMIWalks</a:t>
            </a:r>
            <a:r>
              <a:rPr lang="en-US" b="0" baseline="0" dirty="0"/>
              <a:t>, successfully combat stigma and encourage understanding.</a:t>
            </a:r>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25</a:t>
            </a:fld>
            <a:endParaRPr lang="en-US"/>
          </a:p>
        </p:txBody>
      </p:sp>
    </p:spTree>
    <p:extLst>
      <p:ext uri="{BB962C8B-B14F-4D97-AF65-F5344CB8AC3E}">
        <p14:creationId xmlns:p14="http://schemas.microsoft.com/office/powerpoint/2010/main" val="3532370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a:t>
            </a:r>
            <a:r>
              <a:rPr lang="en-US" i="1" baseline="0" dirty="0"/>
              <a:t> THIS SLIDE CAN BE CUSTOMIZED. Customize this to tell more about your local NAMI Affiliate. Best case? Speak generally and hold up a brochure or other print piece so that the audience can have a take away to dive in and learn more later.] </a:t>
            </a:r>
          </a:p>
          <a:p>
            <a:endParaRPr lang="en-US" i="1" baseline="0" dirty="0"/>
          </a:p>
          <a:p>
            <a:r>
              <a:rPr lang="en-US" baseline="0" dirty="0"/>
              <a:t>OR…. </a:t>
            </a:r>
          </a:p>
          <a:p>
            <a:endParaRPr lang="en-US" baseline="0" dirty="0"/>
          </a:p>
          <a:p>
            <a:r>
              <a:rPr lang="en-US" baseline="0" dirty="0"/>
              <a:t>Your closest NAMI Affiliate(s) are ______________. You can visit NAMI.org/local to find the options closest to you.</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26</a:t>
            </a:fld>
            <a:endParaRPr lang="en-US"/>
          </a:p>
        </p:txBody>
      </p:sp>
    </p:spTree>
    <p:extLst>
      <p:ext uri="{BB962C8B-B14F-4D97-AF65-F5344CB8AC3E}">
        <p14:creationId xmlns:p14="http://schemas.microsoft.com/office/powerpoint/2010/main" val="89797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the opportunity to help raise awareness that mental illness is not the</a:t>
            </a:r>
            <a:r>
              <a:rPr lang="en-US" baseline="0" dirty="0"/>
              <a:t> result of personal weakness or lack of character—knowing the facts about mental health conditions can help inspire others and make harmful, stigmatizing stereotypes a thing of the past. To build a mental health movement, we need to all learn, see and take action. We can, as a faith community, raise awareness to help ensure we are a welcoming, caring congregation for those in need.</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27</a:t>
            </a:fld>
            <a:endParaRPr lang="en-US"/>
          </a:p>
        </p:txBody>
      </p:sp>
    </p:spTree>
    <p:extLst>
      <p:ext uri="{BB962C8B-B14F-4D97-AF65-F5344CB8AC3E}">
        <p14:creationId xmlns:p14="http://schemas.microsoft.com/office/powerpoint/2010/main" val="1799210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can stand together and take steps, small or large. Some questions to consider:</a:t>
            </a:r>
          </a:p>
          <a:p>
            <a:endParaRPr lang="en-US" baseline="0" dirty="0"/>
          </a:p>
          <a:p>
            <a:r>
              <a:rPr lang="en-US" baseline="0" dirty="0"/>
              <a:t>We all need to be reminded of something First Lady Rosalynn Carter said: “You CAN make a difference. People with mental [health] challenges are our neighbors. They are members of our congregations, members of our families; they are everywhere in this country. If we ignore their cries for help, we will be continuing to participate in the anguish from which those cries of help come. A problem of this magnitude will not go away [on its own]. Because it will not [just] go away, and because of our spiritual commitments, we are compelled to take action.”</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28</a:t>
            </a:fld>
            <a:endParaRPr lang="en-US"/>
          </a:p>
        </p:txBody>
      </p:sp>
    </p:spTree>
    <p:extLst>
      <p:ext uri="{BB962C8B-B14F-4D97-AF65-F5344CB8AC3E}">
        <p14:creationId xmlns:p14="http://schemas.microsoft.com/office/powerpoint/2010/main" val="757914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NAMI </a:t>
            </a:r>
            <a:r>
              <a:rPr lang="en-US" baseline="0" dirty="0" err="1"/>
              <a:t>FaithNet</a:t>
            </a:r>
            <a:r>
              <a:rPr lang="en-US" baseline="0" dirty="0"/>
              <a:t> is not a program but a clearing house of information and a grassroots initiative to help encourage supportive faith communities and to promote faith as a component of recovery for those who chose it so.</a:t>
            </a:r>
          </a:p>
          <a:p>
            <a:endParaRPr lang="en-US" baseline="0" dirty="0"/>
          </a:p>
          <a:p>
            <a:r>
              <a:rPr lang="en-US" baseline="0" dirty="0"/>
              <a:t>So…. We may ask ourselves now. What is your/our church/synagogue/community already doing to provide a bridge of hope for people touched by mental illness?</a:t>
            </a:r>
          </a:p>
          <a:p>
            <a:endParaRPr lang="en-US" baseline="0" dirty="0"/>
          </a:p>
          <a:p>
            <a:r>
              <a:rPr lang="en-US" baseline="0" dirty="0"/>
              <a:t>What would you like to see us/it do?</a:t>
            </a:r>
          </a:p>
          <a:p>
            <a:endParaRPr lang="en-US" baseline="0" dirty="0"/>
          </a:p>
          <a:p>
            <a:r>
              <a:rPr lang="en-US" i="1" baseline="0" dirty="0"/>
              <a:t>[PAUSE AND LET THE AUDIENCE CONVERSE.]</a:t>
            </a:r>
          </a:p>
          <a:p>
            <a:endParaRPr lang="en-US" dirty="0"/>
          </a:p>
          <a:p>
            <a:r>
              <a:rPr lang="en-US" dirty="0"/>
              <a:t>We</a:t>
            </a:r>
            <a:r>
              <a:rPr lang="en-US" baseline="0" dirty="0"/>
              <a:t> don’t have to have this all figured out, alone.  In addition to ideas, tools and information, as well as other groups’ resource links, right at your fingertips, there are blogs, essays and articles on how other congregations have dealt with challenging issues. I encourage you to check it out.</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29</a:t>
            </a:fld>
            <a:endParaRPr lang="en-US"/>
          </a:p>
        </p:txBody>
      </p:sp>
    </p:spTree>
    <p:extLst>
      <p:ext uri="{BB962C8B-B14F-4D97-AF65-F5344CB8AC3E}">
        <p14:creationId xmlns:p14="http://schemas.microsoft.com/office/powerpoint/2010/main" val="184517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affects everyone. Nearly 60 million Americans are affected by mental illness each year. </a:t>
            </a:r>
          </a:p>
          <a:p>
            <a:endParaRPr lang="en-US" dirty="0"/>
          </a:p>
          <a:p>
            <a:r>
              <a:rPr lang="en-US" dirty="0"/>
              <a:t>NAMI is here to provide the unique support, encouragement, education and advocacy that is unique to those with the lived experience.</a:t>
            </a:r>
          </a:p>
          <a:p>
            <a:endParaRPr lang="en-US" dirty="0"/>
          </a:p>
          <a:p>
            <a:r>
              <a:rPr lang="en-US" dirty="0"/>
              <a:t>Our persona is a friend, a mentor, a trusted guide. We give more than hope—we exist as a vital community to help others in their journeys.</a:t>
            </a:r>
          </a:p>
        </p:txBody>
      </p:sp>
      <p:sp>
        <p:nvSpPr>
          <p:cNvPr id="4" name="Slide Number Placeholder 3"/>
          <p:cNvSpPr>
            <a:spLocks noGrp="1"/>
          </p:cNvSpPr>
          <p:nvPr>
            <p:ph type="sldNum" sz="quarter" idx="10"/>
          </p:nvPr>
        </p:nvSpPr>
        <p:spPr/>
        <p:txBody>
          <a:bodyPr/>
          <a:lstStyle/>
          <a:p>
            <a:fld id="{E9A5FDC8-7B41-453B-B5C9-89ECF296FDB5}" type="slidenum">
              <a:rPr lang="en-US" smtClean="0"/>
              <a:t>3</a:t>
            </a:fld>
            <a:endParaRPr lang="en-US"/>
          </a:p>
        </p:txBody>
      </p:sp>
    </p:spTree>
    <p:extLst>
      <p:ext uri="{BB962C8B-B14F-4D97-AF65-F5344CB8AC3E}">
        <p14:creationId xmlns:p14="http://schemas.microsoft.com/office/powerpoint/2010/main" val="3209391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so grateful for the opportunity</a:t>
            </a:r>
            <a:r>
              <a:rPr lang="en-US" baseline="0" dirty="0"/>
              <a:t> to speak with you today. We have a few more minutes. Is there anything we have covered that you have a question or comment about?</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30</a:t>
            </a:fld>
            <a:endParaRPr lang="en-US"/>
          </a:p>
        </p:txBody>
      </p:sp>
    </p:spTree>
    <p:extLst>
      <p:ext uri="{BB962C8B-B14F-4D97-AF65-F5344CB8AC3E}">
        <p14:creationId xmlns:p14="http://schemas.microsoft.com/office/powerpoint/2010/main" val="849400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a:t>
            </a:r>
            <a:r>
              <a:rPr lang="en-US" i="1" baseline="0" dirty="0"/>
              <a:t> You can customize this slide with your name and contact info if you like.]</a:t>
            </a:r>
          </a:p>
          <a:p>
            <a:endParaRPr lang="en-US" i="1" baseline="0" dirty="0"/>
          </a:p>
          <a:p>
            <a:r>
              <a:rPr lang="en-US" baseline="0" dirty="0"/>
              <a:t>Thank you so very much.</a:t>
            </a:r>
          </a:p>
          <a:p>
            <a:endParaRPr lang="en-US" baseline="0" dirty="0"/>
          </a:p>
          <a:p>
            <a:r>
              <a:rPr lang="en-US" i="1" baseline="0" dirty="0"/>
              <a:t>[NOTE: Encourage the audience to give their feedback via the survey link and you can do the same!]</a:t>
            </a:r>
            <a:endParaRPr lang="en-US" i="1" dirty="0"/>
          </a:p>
        </p:txBody>
      </p:sp>
      <p:sp>
        <p:nvSpPr>
          <p:cNvPr id="4" name="Slide Number Placeholder 3"/>
          <p:cNvSpPr>
            <a:spLocks noGrp="1"/>
          </p:cNvSpPr>
          <p:nvPr>
            <p:ph type="sldNum" sz="quarter" idx="10"/>
          </p:nvPr>
        </p:nvSpPr>
        <p:spPr/>
        <p:txBody>
          <a:bodyPr/>
          <a:lstStyle/>
          <a:p>
            <a:fld id="{E9A5FDC8-7B41-453B-B5C9-89ECF296FDB5}" type="slidenum">
              <a:rPr lang="en-US" smtClean="0"/>
              <a:t>31</a:t>
            </a:fld>
            <a:endParaRPr lang="en-US"/>
          </a:p>
        </p:txBody>
      </p:sp>
    </p:spTree>
    <p:extLst>
      <p:ext uri="{BB962C8B-B14F-4D97-AF65-F5344CB8AC3E}">
        <p14:creationId xmlns:p14="http://schemas.microsoft.com/office/powerpoint/2010/main" val="71525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a:t>
            </a:r>
            <a:r>
              <a:rPr lang="en-US" baseline="0" dirty="0"/>
              <a:t> health</a:t>
            </a:r>
            <a:r>
              <a:rPr lang="en-US" dirty="0"/>
              <a:t> is not only a social issue, but a public health issue. 50% of all lifetime cases of mental illness begin by age 14 and 75% by age 24. So, these are conditions of youth that for many continue through the lifetime.</a:t>
            </a:r>
          </a:p>
          <a:p>
            <a:endParaRPr lang="en-US" dirty="0"/>
          </a:p>
          <a:p>
            <a:r>
              <a:rPr lang="en-US" dirty="0"/>
              <a:t>Early identification and intervention are key—and the tragic outcomes of failing to intervene with treatment and support are dire. </a:t>
            </a:r>
            <a:r>
              <a:rPr lang="en-US" b="1" dirty="0"/>
              <a:t>Suicide is now the 2</a:t>
            </a:r>
            <a:r>
              <a:rPr lang="en-US" b="1" baseline="30000" dirty="0"/>
              <a:t>nd</a:t>
            </a:r>
            <a:r>
              <a:rPr lang="en-US" b="1" dirty="0"/>
              <a:t> leading cause of death in youth ages 14-24.</a:t>
            </a:r>
          </a:p>
          <a:p>
            <a:endParaRPr lang="en-US" dirty="0"/>
          </a:p>
          <a:p>
            <a:r>
              <a:rPr lang="en-US" dirty="0"/>
              <a:t>So, whatever we have been doing, there is a real sense that it has</a:t>
            </a:r>
            <a:r>
              <a:rPr lang="en-US" baseline="0" dirty="0"/>
              <a:t> simply </a:t>
            </a:r>
            <a:r>
              <a:rPr lang="en-US" dirty="0"/>
              <a:t>not been enough. We all must join this movement to help ourselves and one another. We must work together</a:t>
            </a:r>
            <a:r>
              <a:rPr lang="en-US" baseline="0" dirty="0"/>
              <a:t> to save lives, to save our youth.</a:t>
            </a:r>
            <a:endParaRPr lang="en-US" dirty="0"/>
          </a:p>
          <a:p>
            <a:endParaRPr lang="en-US" b="1" dirty="0"/>
          </a:p>
          <a:p>
            <a:r>
              <a:rPr lang="en-US" sz="1200" b="0" i="0" kern="1200" dirty="0">
                <a:solidFill>
                  <a:schemeClr val="tx1"/>
                </a:solidFill>
                <a:effectLst/>
                <a:latin typeface="+mn-lt"/>
                <a:ea typeface="+mn-ea"/>
                <a:cs typeface="+mn-cs"/>
              </a:rPr>
              <a:t>The normal personality and behavior changes of adolescence may mimic or mask symptoms of a mental health condition. Early engagement and support are crucial to improving outcomes and increasing the promise of recovery.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Many</a:t>
            </a:r>
            <a:r>
              <a:rPr lang="en-US" sz="1200" b="0" i="0" kern="1200" baseline="0" dirty="0">
                <a:solidFill>
                  <a:schemeClr val="tx1"/>
                </a:solidFill>
                <a:effectLst/>
                <a:latin typeface="+mn-lt"/>
                <a:ea typeface="+mn-ea"/>
                <a:cs typeface="+mn-cs"/>
              </a:rPr>
              <a:t> </a:t>
            </a:r>
            <a:r>
              <a:rPr lang="en-US" dirty="0"/>
              <a:t>individuals and families do not recognize the early signs of unusual behavior, thoughts or moods as a treatable health condition. So, if the mental health condition goes untreated, it can sometimes sweeping away the person’s ability to live a normal healthy life.</a:t>
            </a:r>
          </a:p>
          <a:p>
            <a:endParaRPr lang="en-US" b="1" dirty="0"/>
          </a:p>
        </p:txBody>
      </p:sp>
      <p:sp>
        <p:nvSpPr>
          <p:cNvPr id="4" name="Slide Number Placeholder 3"/>
          <p:cNvSpPr>
            <a:spLocks noGrp="1"/>
          </p:cNvSpPr>
          <p:nvPr>
            <p:ph type="sldNum" sz="quarter" idx="10"/>
          </p:nvPr>
        </p:nvSpPr>
        <p:spPr/>
        <p:txBody>
          <a:bodyPr/>
          <a:lstStyle/>
          <a:p>
            <a:fld id="{E9A5FDC8-7B41-453B-B5C9-89ECF296FDB5}" type="slidenum">
              <a:rPr lang="en-US" smtClean="0"/>
              <a:t>4</a:t>
            </a:fld>
            <a:endParaRPr lang="en-US"/>
          </a:p>
        </p:txBody>
      </p:sp>
    </p:spTree>
    <p:extLst>
      <p:ext uri="{BB962C8B-B14F-4D97-AF65-F5344CB8AC3E}">
        <p14:creationId xmlns:p14="http://schemas.microsoft.com/office/powerpoint/2010/main" val="36944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489" y="4341529"/>
            <a:ext cx="5680693" cy="3697033"/>
          </a:xfrm>
        </p:spPr>
        <p:txBody>
          <a:bodyPr/>
          <a:lstStyle/>
          <a:p>
            <a:endParaRPr lang="en-US" dirty="0"/>
          </a:p>
          <a:p>
            <a:r>
              <a:rPr lang="en-US" b="1" dirty="0"/>
              <a:t>So, what is mental health?</a:t>
            </a:r>
            <a:r>
              <a:rPr lang="en-US" b="1" baseline="0" dirty="0"/>
              <a:t> </a:t>
            </a:r>
            <a:r>
              <a:rPr lang="en-US" b="1" dirty="0"/>
              <a:t>First and foremost</a:t>
            </a:r>
            <a:r>
              <a:rPr lang="en-US" dirty="0"/>
              <a:t>, mental health conditions are medical conditions, health conditions that can disrupt a person's thinking, moods, ability to relate to others and perform daily functions. Just as diabetes is a disorder of the pancreas, mental illnesses are conditions that can result in diminished capacity for coping with the ordinary demands of life. </a:t>
            </a:r>
          </a:p>
          <a:p>
            <a:endParaRPr lang="en-US" b="1" dirty="0"/>
          </a:p>
          <a:p>
            <a:r>
              <a:rPr lang="en-US" b="1" dirty="0"/>
              <a:t>Serious mental health conditions </a:t>
            </a:r>
            <a:r>
              <a:rPr lang="en-US" dirty="0"/>
              <a:t>include major depression, schizophrenia, bipolar disorder, obsessive compulsive disorder (OCD), panic disorder, post traumatic stress disorder (PTSD) and borderline personality disorder. </a:t>
            </a:r>
          </a:p>
          <a:p>
            <a:endParaRPr lang="en-US" dirty="0"/>
          </a:p>
          <a:p>
            <a:r>
              <a:rPr lang="en-US" b="1" dirty="0"/>
              <a:t>They can affect </a:t>
            </a:r>
            <a:r>
              <a:rPr lang="en-US" dirty="0"/>
              <a:t>persons of any age, race, religion or income. They are not the result of personal weakness, lack of character or poor upbringing. </a:t>
            </a:r>
          </a:p>
          <a:p>
            <a:endParaRPr lang="en-US" dirty="0"/>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5</a:t>
            </a:fld>
            <a:endParaRPr lang="en-US"/>
          </a:p>
        </p:txBody>
      </p:sp>
    </p:spTree>
    <p:extLst>
      <p:ext uri="{BB962C8B-B14F-4D97-AF65-F5344CB8AC3E}">
        <p14:creationId xmlns:p14="http://schemas.microsoft.com/office/powerpoint/2010/main" val="409532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086" y="4594838"/>
            <a:ext cx="5680693" cy="3697033"/>
          </a:xfrm>
        </p:spPr>
        <p:txBody>
          <a:bodyPr/>
          <a:lstStyle/>
          <a:p>
            <a:endParaRPr lang="en-US" dirty="0"/>
          </a:p>
          <a:p>
            <a:r>
              <a:rPr lang="en-US" dirty="0"/>
              <a:t>Genetics, environment and lifestyle all play a role in mental illness. </a:t>
            </a:r>
          </a:p>
          <a:p>
            <a:endParaRPr lang="en-US" dirty="0"/>
          </a:p>
          <a:p>
            <a:r>
              <a:rPr lang="en-US" dirty="0"/>
              <a:t>The causes of mental illness are many—and there is still much to be learned about them. What we do know is that they are common and serious.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6</a:t>
            </a:fld>
            <a:endParaRPr lang="en-US"/>
          </a:p>
        </p:txBody>
      </p:sp>
    </p:spTree>
    <p:extLst>
      <p:ext uri="{BB962C8B-B14F-4D97-AF65-F5344CB8AC3E}">
        <p14:creationId xmlns:p14="http://schemas.microsoft.com/office/powerpoint/2010/main" val="59575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mental illness is a condition that affects a person's thinking, feeling or mood. Such conditions may affect someone's ability to relate to others and function each day. Each person will have different experiences, even people with the same diagnosis.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Depression</a:t>
            </a:r>
            <a:r>
              <a:rPr lang="en-US" sz="1200" b="0" i="0" kern="1200" baseline="0" dirty="0">
                <a:solidFill>
                  <a:schemeClr val="tx1"/>
                </a:solidFill>
                <a:effectLst/>
                <a:latin typeface="+mn-lt"/>
                <a:ea typeface="+mn-ea"/>
                <a:cs typeface="+mn-cs"/>
              </a:rPr>
              <a:t> and anxiety are among the most common mental health conditions. </a:t>
            </a:r>
            <a:r>
              <a:rPr lang="en-US" sz="1200" b="0" i="0" kern="1200" dirty="0">
                <a:solidFill>
                  <a:schemeClr val="tx1"/>
                </a:solidFill>
                <a:effectLst/>
                <a:latin typeface="+mn-lt"/>
                <a:ea typeface="+mn-ea"/>
                <a:cs typeface="+mn-cs"/>
              </a:rPr>
              <a:t>Depression is more than just feeling sad or going through a rough patch. It’s a serious mental health condition that requires understanding, treatment and a good recovery plan. With early detection, diagnosis and a treatment plan consisting of medication, psychotherapy and lifestyle choices, many people get better. But left untreated, depression can be devastating, both for the people who have it and for their families.  Some people have only one episode in a lifetime, but for most people depression recurs. Without treatment, episodes may last a few months to several years. People with severe depression can feel so hopeless that they become a risk for suicide.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Bipolar disorder is a chronic mental illness that causes dramatic shifts in a person’s mood, energy and ability to think clearly. People with bipolar have high and low moods, known as mania and depression, which differ from the typical ups and downs most people experience. If left untreated, the symptoms usually get worse. However, with a strong lifestyle that includes self-management and a good treatment plan, many people live well with the condition.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Schizophrenia is a serious mental illness that interferes with a person’s ability to think clearly, manage emotions, make decisions and relate to others. It is a complex, long-term medical illness, affecting about 1% of Americans. Although schizophrenia can occur at any age, the average age of onset tends to be in the late teens to the early 20s for men, and the late 20s to early 30s for women. It is possible to live well with schizophrenia.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can learn</a:t>
            </a:r>
            <a:r>
              <a:rPr lang="en-US" sz="1200" b="0" i="0" kern="1200" baseline="0" dirty="0">
                <a:solidFill>
                  <a:schemeClr val="tx1"/>
                </a:solidFill>
                <a:effectLst/>
                <a:latin typeface="+mn-lt"/>
                <a:ea typeface="+mn-ea"/>
                <a:cs typeface="+mn-cs"/>
              </a:rPr>
              <a:t> more about these and other mental health conditions, including watching short informational videos, by visiting NAMI.org.</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 often think the worst of mental illness because that is sometimes all we have seen, all that we KNOW we have seen—people in the worst of their struggles.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most important things to remember about mental illness? </a:t>
            </a:r>
          </a:p>
          <a:p>
            <a:r>
              <a:rPr lang="en-US" sz="1200" b="0" i="0" kern="1200" baseline="0" dirty="0">
                <a:solidFill>
                  <a:schemeClr val="tx1"/>
                </a:solidFill>
                <a:effectLst/>
                <a:latin typeface="+mn-lt"/>
                <a:ea typeface="+mn-ea"/>
                <a:cs typeface="+mn-cs"/>
              </a:rPr>
              <a:t>They are common.</a:t>
            </a:r>
          </a:p>
          <a:p>
            <a:r>
              <a:rPr lang="en-US" sz="1200" b="0" i="0" kern="1200" baseline="0" dirty="0">
                <a:solidFill>
                  <a:schemeClr val="tx1"/>
                </a:solidFill>
                <a:effectLst/>
                <a:latin typeface="+mn-lt"/>
                <a:ea typeface="+mn-ea"/>
                <a:cs typeface="+mn-cs"/>
              </a:rPr>
              <a:t>They are no one’s fault.</a:t>
            </a:r>
          </a:p>
          <a:p>
            <a:r>
              <a:rPr lang="en-US" sz="1200" b="0" i="0" kern="1200" baseline="0" dirty="0">
                <a:solidFill>
                  <a:schemeClr val="tx1"/>
                </a:solidFill>
                <a:effectLst/>
                <a:latin typeface="+mn-lt"/>
                <a:ea typeface="+mn-ea"/>
                <a:cs typeface="+mn-cs"/>
              </a:rPr>
              <a:t>Treatment and support are essential for the promise of recovery.</a:t>
            </a:r>
          </a:p>
          <a:p>
            <a:r>
              <a:rPr lang="en-US" sz="1200" b="0" i="0" kern="1200" baseline="0" dirty="0">
                <a:solidFill>
                  <a:schemeClr val="tx1"/>
                </a:solidFill>
                <a:effectLst/>
                <a:latin typeface="+mn-lt"/>
                <a:ea typeface="+mn-ea"/>
                <a:cs typeface="+mn-cs"/>
              </a:rPr>
              <a:t>People affected by mental health conditions AND their families need help and hope.</a:t>
            </a:r>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7</a:t>
            </a:fld>
            <a:endParaRPr lang="en-US"/>
          </a:p>
        </p:txBody>
      </p:sp>
    </p:spTree>
    <p:extLst>
      <p:ext uri="{BB962C8B-B14F-4D97-AF65-F5344CB8AC3E}">
        <p14:creationId xmlns:p14="http://schemas.microsoft.com/office/powerpoint/2010/main" val="998514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easiest things that we can do to help is to learn to be mindful of our language and how we talk to ourselves and others about their struggles. Let’s look at these TWO cartoons. Is this how we would speak to someone recovering from another major health challenge? I don’t think so …. And yet, this is how we may approach someone with a mental illness, likely because we just don’t understand. </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8</a:t>
            </a:fld>
            <a:endParaRPr lang="en-US"/>
          </a:p>
        </p:txBody>
      </p:sp>
    </p:spTree>
    <p:extLst>
      <p:ext uri="{BB962C8B-B14F-4D97-AF65-F5344CB8AC3E}">
        <p14:creationId xmlns:p14="http://schemas.microsoft.com/office/powerpoint/2010/main" val="100931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how we relate to others in their health</a:t>
            </a:r>
            <a:r>
              <a:rPr lang="en-US" baseline="0" dirty="0"/>
              <a:t> struggles with mental illness IS important. We can be more compassionate and understanding and take those first steps to pause and really consider before we speak or pass judgments.</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9</a:t>
            </a:fld>
            <a:endParaRPr lang="en-US"/>
          </a:p>
        </p:txBody>
      </p:sp>
    </p:spTree>
    <p:extLst>
      <p:ext uri="{BB962C8B-B14F-4D97-AF65-F5344CB8AC3E}">
        <p14:creationId xmlns:p14="http://schemas.microsoft.com/office/powerpoint/2010/main" val="387486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0CF578-0104-0E4B-84AD-1E4A73FB875C}"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335424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CF578-0104-0E4B-84AD-1E4A73FB875C}"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9447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CF578-0104-0E4B-84AD-1E4A73FB875C}"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134222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CF578-0104-0E4B-84AD-1E4A73FB875C}"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198808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CF578-0104-0E4B-84AD-1E4A73FB875C}"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164514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0CF578-0104-0E4B-84AD-1E4A73FB875C}"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28559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0CF578-0104-0E4B-84AD-1E4A73FB875C}"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43407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0CF578-0104-0E4B-84AD-1E4A73FB875C}"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376719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CF578-0104-0E4B-84AD-1E4A73FB875C}"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7208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CF578-0104-0E4B-84AD-1E4A73FB875C}"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12005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CF578-0104-0E4B-84AD-1E4A73FB875C}"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63699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CF578-0104-0E4B-84AD-1E4A73FB875C}" type="datetimeFigureOut">
              <a:rPr lang="en-US" smtClean="0"/>
              <a:t>3/13/2017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1AF64-395E-CF4B-A7C1-049A6105F9D7}" type="slidenum">
              <a:rPr lang="en-US" smtClean="0"/>
              <a:t>‹#›</a:t>
            </a:fld>
            <a:endParaRPr lang="en-US"/>
          </a:p>
        </p:txBody>
      </p:sp>
    </p:spTree>
    <p:extLst>
      <p:ext uri="{BB962C8B-B14F-4D97-AF65-F5344CB8AC3E}">
        <p14:creationId xmlns:p14="http://schemas.microsoft.com/office/powerpoint/2010/main" val="93269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1147678"/>
          </a:xfrm>
          <a:prstGeom prst="rect">
            <a:avLst/>
          </a:prstGeom>
        </p:spPr>
      </p:pic>
      <p:pic>
        <p:nvPicPr>
          <p:cNvPr id="6" name="Picture 5"/>
          <p:cNvPicPr>
            <a:picLocks noChangeAspect="1"/>
          </p:cNvPicPr>
          <p:nvPr/>
        </p:nvPicPr>
        <p:blipFill>
          <a:blip r:embed="rId4"/>
          <a:stretch>
            <a:fillRect/>
          </a:stretch>
        </p:blipFill>
        <p:spPr>
          <a:xfrm>
            <a:off x="7420708" y="491186"/>
            <a:ext cx="1312984" cy="1312984"/>
          </a:xfrm>
          <a:prstGeom prst="rect">
            <a:avLst/>
          </a:prstGeom>
        </p:spPr>
      </p:pic>
      <p:sp>
        <p:nvSpPr>
          <p:cNvPr id="13" name="Content Placeholder 2"/>
          <p:cNvSpPr>
            <a:spLocks noGrp="1"/>
          </p:cNvSpPr>
          <p:nvPr>
            <p:ph idx="1"/>
          </p:nvPr>
        </p:nvSpPr>
        <p:spPr>
          <a:xfrm>
            <a:off x="393367" y="1012600"/>
            <a:ext cx="8229600" cy="4828642"/>
          </a:xfrm>
        </p:spPr>
        <p:txBody>
          <a:bodyPr/>
          <a:lstStyle/>
          <a:p>
            <a:pPr marL="0" indent="0" algn="ctr">
              <a:buNone/>
            </a:pPr>
            <a:endParaRPr lang="en-US" dirty="0"/>
          </a:p>
          <a:p>
            <a:pPr marL="0" indent="0" algn="ctr">
              <a:buNone/>
            </a:pPr>
            <a:endParaRPr lang="en-US" b="1" dirty="0"/>
          </a:p>
          <a:p>
            <a:pPr marL="0" indent="0" algn="ctr">
              <a:buNone/>
            </a:pPr>
            <a:r>
              <a:rPr lang="en-US" b="1" dirty="0">
                <a:solidFill>
                  <a:schemeClr val="tx2">
                    <a:lumMod val="60000"/>
                    <a:lumOff val="40000"/>
                  </a:schemeClr>
                </a:solidFill>
              </a:rPr>
              <a:t>BRIDGES of </a:t>
            </a:r>
            <a:r>
              <a:rPr lang="en-US" b="1" i="1" dirty="0">
                <a:solidFill>
                  <a:schemeClr val="tx2">
                    <a:lumMod val="60000"/>
                    <a:lumOff val="40000"/>
                  </a:schemeClr>
                </a:solidFill>
              </a:rPr>
              <a:t>HOPE</a:t>
            </a:r>
          </a:p>
          <a:p>
            <a:pPr marL="0" indent="0" algn="ctr">
              <a:buNone/>
            </a:pPr>
            <a:endParaRPr lang="en-US" sz="1000" b="1" i="1" dirty="0"/>
          </a:p>
          <a:p>
            <a:pPr marL="0" indent="0" algn="ctr">
              <a:buNone/>
            </a:pPr>
            <a:r>
              <a:rPr lang="en-US" b="1" i="1" dirty="0"/>
              <a:t>Faith Communities and NAMI</a:t>
            </a:r>
          </a:p>
          <a:p>
            <a:pPr marL="0" indent="0" algn="ctr">
              <a:buNone/>
            </a:pPr>
            <a:endParaRPr lang="en-US" sz="1200" b="1" i="1" dirty="0"/>
          </a:p>
          <a:p>
            <a:pPr marL="0" indent="0" algn="ctr">
              <a:buNone/>
            </a:pPr>
            <a:endParaRPr lang="en-US" sz="1200" b="1" i="1" dirty="0"/>
          </a:p>
          <a:p>
            <a:pPr marL="0" indent="0" algn="ctr">
              <a:buNone/>
            </a:pPr>
            <a:endParaRPr lang="en-US" sz="1200" b="1" i="1" dirty="0"/>
          </a:p>
          <a:p>
            <a:pPr marL="0" indent="0" algn="ctr">
              <a:buNone/>
            </a:pPr>
            <a:endParaRPr lang="en-US" sz="1200" b="1" i="1" dirty="0"/>
          </a:p>
          <a:p>
            <a:pPr marL="0" indent="0" algn="ctr">
              <a:buNone/>
            </a:pPr>
            <a:endParaRPr lang="en-US" sz="1200" b="1" i="1" dirty="0"/>
          </a:p>
          <a:p>
            <a:pPr marL="0" indent="0" algn="ctr">
              <a:buNone/>
            </a:pPr>
            <a:endParaRPr lang="en-US" sz="1200" b="1" i="1" dirty="0"/>
          </a:p>
          <a:p>
            <a:pPr marL="0" indent="0" algn="ctr">
              <a:buNone/>
            </a:pPr>
            <a:endParaRPr lang="en-US" sz="1200" b="1" i="1" dirty="0"/>
          </a:p>
          <a:p>
            <a:pPr marL="0" indent="0" algn="ctr">
              <a:buNone/>
            </a:pPr>
            <a:endParaRPr lang="en-US" sz="1200" b="1" i="1" dirty="0"/>
          </a:p>
          <a:p>
            <a:pPr marL="0" indent="0" algn="ctr">
              <a:buNone/>
            </a:pPr>
            <a:r>
              <a:rPr lang="en-US" sz="1200" b="1" i="1" dirty="0"/>
              <a:t> </a:t>
            </a:r>
          </a:p>
          <a:p>
            <a:pPr marL="0" indent="0" algn="ctr">
              <a:buNone/>
            </a:pPr>
            <a:r>
              <a:rPr lang="en-US" sz="1200" b="1" dirty="0"/>
              <a:t>© 2017 NAMI, the National Alliance on Mental Illness</a:t>
            </a:r>
          </a:p>
          <a:p>
            <a:pPr marL="0" indent="0" algn="ctr">
              <a:buNone/>
            </a:pPr>
            <a:endParaRPr lang="en-US" sz="2400" b="1" i="1" dirty="0">
              <a:solidFill>
                <a:schemeClr val="tx1">
                  <a:lumMod val="75000"/>
                  <a:lumOff val="25000"/>
                </a:schemeClr>
              </a:solidFill>
            </a:endParaRPr>
          </a:p>
          <a:p>
            <a:pPr marL="0" indent="0" algn="ctr">
              <a:buNone/>
            </a:pPr>
            <a:endParaRPr lang="en-US" sz="2400" b="1" dirty="0">
              <a:solidFill>
                <a:srgbClr val="71B527"/>
              </a:solidFill>
            </a:endParaRPr>
          </a:p>
          <a:p>
            <a:pPr marL="0" indent="0" algn="ctr">
              <a:buNone/>
            </a:pPr>
            <a:endParaRPr lang="en-US" sz="2400" b="1" dirty="0">
              <a:solidFill>
                <a:srgbClr val="71B52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83813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1035"/>
            <a:ext cx="9144000" cy="6949035"/>
          </a:xfrm>
          <a:prstGeom prst="rect">
            <a:avLst/>
          </a:prstGeom>
        </p:spPr>
      </p:pic>
    </p:spTree>
    <p:extLst>
      <p:ext uri="{BB962C8B-B14F-4D97-AF65-F5344CB8AC3E}">
        <p14:creationId xmlns:p14="http://schemas.microsoft.com/office/powerpoint/2010/main" val="25407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24" y="5035"/>
            <a:ext cx="9150724" cy="6852965"/>
          </a:xfrm>
          <a:prstGeom prst="rect">
            <a:avLst/>
          </a:prstGeom>
        </p:spPr>
      </p:pic>
    </p:spTree>
    <p:extLst>
      <p:ext uri="{BB962C8B-B14F-4D97-AF65-F5344CB8AC3E}">
        <p14:creationId xmlns:p14="http://schemas.microsoft.com/office/powerpoint/2010/main" val="173706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0345"/>
            <a:ext cx="9144000" cy="6918690"/>
          </a:xfrm>
          <a:prstGeom prst="rect">
            <a:avLst/>
          </a:prstGeom>
        </p:spPr>
      </p:pic>
    </p:spTree>
    <p:extLst>
      <p:ext uri="{BB962C8B-B14F-4D97-AF65-F5344CB8AC3E}">
        <p14:creationId xmlns:p14="http://schemas.microsoft.com/office/powerpoint/2010/main" val="95685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61" y="-2523"/>
            <a:ext cx="9140639" cy="6860523"/>
          </a:xfrm>
          <a:prstGeom prst="rect">
            <a:avLst/>
          </a:prstGeom>
        </p:spPr>
      </p:pic>
    </p:spTree>
    <p:extLst>
      <p:ext uri="{BB962C8B-B14F-4D97-AF65-F5344CB8AC3E}">
        <p14:creationId xmlns:p14="http://schemas.microsoft.com/office/powerpoint/2010/main" val="415485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569"/>
            <a:ext cx="9143999" cy="6842861"/>
          </a:xfrm>
          <a:prstGeom prst="rect">
            <a:avLst/>
          </a:prstGeom>
        </p:spPr>
      </p:pic>
    </p:spTree>
    <p:extLst>
      <p:ext uri="{BB962C8B-B14F-4D97-AF65-F5344CB8AC3E}">
        <p14:creationId xmlns:p14="http://schemas.microsoft.com/office/powerpoint/2010/main" val="74673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9140636" cy="6860522"/>
          </a:xfrm>
          <a:prstGeom prst="rect">
            <a:avLst/>
          </a:prstGeom>
        </p:spPr>
      </p:pic>
    </p:spTree>
    <p:extLst>
      <p:ext uri="{BB962C8B-B14F-4D97-AF65-F5344CB8AC3E}">
        <p14:creationId xmlns:p14="http://schemas.microsoft.com/office/powerpoint/2010/main" val="107754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511"/>
            <a:ext cx="9144000" cy="6852976"/>
          </a:xfrm>
          <a:prstGeom prst="rect">
            <a:avLst/>
          </a:prstGeom>
        </p:spPr>
      </p:pic>
    </p:spTree>
    <p:extLst>
      <p:ext uri="{BB962C8B-B14F-4D97-AF65-F5344CB8AC3E}">
        <p14:creationId xmlns:p14="http://schemas.microsoft.com/office/powerpoint/2010/main" val="645994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9117184" cy="6878230"/>
          </a:xfrm>
          <a:prstGeom prst="rect">
            <a:avLst/>
          </a:prstGeom>
        </p:spPr>
      </p:pic>
    </p:spTree>
    <p:extLst>
      <p:ext uri="{BB962C8B-B14F-4D97-AF65-F5344CB8AC3E}">
        <p14:creationId xmlns:p14="http://schemas.microsoft.com/office/powerpoint/2010/main" val="83386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01969"/>
            <a:ext cx="8998226" cy="6763633"/>
          </a:xfrm>
          <a:prstGeom prst="rect">
            <a:avLst/>
          </a:prstGeom>
        </p:spPr>
      </p:pic>
    </p:spTree>
    <p:extLst>
      <p:ext uri="{BB962C8B-B14F-4D97-AF65-F5344CB8AC3E}">
        <p14:creationId xmlns:p14="http://schemas.microsoft.com/office/powerpoint/2010/main" val="1747979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870" y="-27879"/>
            <a:ext cx="9107130" cy="6885879"/>
          </a:xfrm>
          <a:prstGeom prst="rect">
            <a:avLst/>
          </a:prstGeom>
        </p:spPr>
      </p:pic>
    </p:spTree>
    <p:extLst>
      <p:ext uri="{BB962C8B-B14F-4D97-AF65-F5344CB8AC3E}">
        <p14:creationId xmlns:p14="http://schemas.microsoft.com/office/powerpoint/2010/main" val="314073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27090" cy="6870727"/>
          </a:xfrm>
          <a:prstGeom prst="rect">
            <a:avLst/>
          </a:prstGeom>
        </p:spPr>
      </p:pic>
    </p:spTree>
    <p:extLst>
      <p:ext uri="{BB962C8B-B14F-4D97-AF65-F5344CB8AC3E}">
        <p14:creationId xmlns:p14="http://schemas.microsoft.com/office/powerpoint/2010/main" val="353280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543" y="29523"/>
            <a:ext cx="9037692" cy="6828477"/>
          </a:xfrm>
          <a:prstGeom prst="rect">
            <a:avLst/>
          </a:prstGeom>
        </p:spPr>
      </p:pic>
    </p:spTree>
    <p:extLst>
      <p:ext uri="{BB962C8B-B14F-4D97-AF65-F5344CB8AC3E}">
        <p14:creationId xmlns:p14="http://schemas.microsoft.com/office/powerpoint/2010/main" val="161874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5080"/>
            <a:ext cx="9144000" cy="6868160"/>
          </a:xfrm>
          <a:prstGeom prst="rect">
            <a:avLst/>
          </a:prstGeom>
        </p:spPr>
      </p:pic>
    </p:spTree>
    <p:extLst>
      <p:ext uri="{BB962C8B-B14F-4D97-AF65-F5344CB8AC3E}">
        <p14:creationId xmlns:p14="http://schemas.microsoft.com/office/powerpoint/2010/main" val="2178916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20412"/>
            <a:ext cx="9144001" cy="6898823"/>
          </a:xfrm>
          <a:prstGeom prst="rect">
            <a:avLst/>
          </a:prstGeom>
        </p:spPr>
      </p:pic>
    </p:spTree>
    <p:extLst>
      <p:ext uri="{BB962C8B-B14F-4D97-AF65-F5344CB8AC3E}">
        <p14:creationId xmlns:p14="http://schemas.microsoft.com/office/powerpoint/2010/main" val="2511703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33" y="1"/>
            <a:ext cx="9132167" cy="6858000"/>
          </a:xfrm>
          <a:prstGeom prst="rect">
            <a:avLst/>
          </a:prstGeom>
        </p:spPr>
      </p:pic>
    </p:spTree>
    <p:extLst>
      <p:ext uri="{BB962C8B-B14F-4D97-AF65-F5344CB8AC3E}">
        <p14:creationId xmlns:p14="http://schemas.microsoft.com/office/powerpoint/2010/main" val="20004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413"/>
            <a:ext cx="9024730" cy="6843587"/>
          </a:xfrm>
          <a:prstGeom prst="rect">
            <a:avLst/>
          </a:prstGeom>
        </p:spPr>
      </p:pic>
    </p:spTree>
    <p:extLst>
      <p:ext uri="{BB962C8B-B14F-4D97-AF65-F5344CB8AC3E}">
        <p14:creationId xmlns:p14="http://schemas.microsoft.com/office/powerpoint/2010/main" val="2796095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617" y="0"/>
            <a:ext cx="9205231" cy="6857999"/>
          </a:xfrm>
          <a:prstGeom prst="rect">
            <a:avLst/>
          </a:prstGeom>
        </p:spPr>
      </p:pic>
    </p:spTree>
    <p:extLst>
      <p:ext uri="{BB962C8B-B14F-4D97-AF65-F5344CB8AC3E}">
        <p14:creationId xmlns:p14="http://schemas.microsoft.com/office/powerpoint/2010/main" val="1847635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1147678"/>
          </a:xfrm>
          <a:prstGeom prst="rect">
            <a:avLst/>
          </a:prstGeom>
        </p:spPr>
      </p:pic>
      <p:pic>
        <p:nvPicPr>
          <p:cNvPr id="6" name="Picture 5"/>
          <p:cNvPicPr>
            <a:picLocks noChangeAspect="1"/>
          </p:cNvPicPr>
          <p:nvPr/>
        </p:nvPicPr>
        <p:blipFill>
          <a:blip r:embed="rId4"/>
          <a:stretch>
            <a:fillRect/>
          </a:stretch>
        </p:blipFill>
        <p:spPr>
          <a:xfrm>
            <a:off x="7420708" y="491186"/>
            <a:ext cx="1312984" cy="1312984"/>
          </a:xfrm>
          <a:prstGeom prst="rect">
            <a:avLst/>
          </a:prstGeom>
        </p:spPr>
      </p:pic>
      <p:sp>
        <p:nvSpPr>
          <p:cNvPr id="3" name="Title 2"/>
          <p:cNvSpPr>
            <a:spLocks noGrp="1"/>
          </p:cNvSpPr>
          <p:nvPr>
            <p:ph type="ctrTitle"/>
          </p:nvPr>
        </p:nvSpPr>
        <p:spPr>
          <a:xfrm>
            <a:off x="685800" y="2130425"/>
            <a:ext cx="7772400" cy="2878897"/>
          </a:xfrm>
        </p:spPr>
        <p:txBody>
          <a:bodyPr>
            <a:normAutofit/>
          </a:bodyPr>
          <a:lstStyle/>
          <a:p>
            <a:r>
              <a:rPr lang="en-US" dirty="0"/>
              <a:t>Our local NAMI Affiliate</a:t>
            </a:r>
            <a:br>
              <a:rPr lang="en-US" dirty="0"/>
            </a:br>
            <a:br>
              <a:rPr lang="en-US" dirty="0"/>
            </a:br>
            <a:r>
              <a:rPr lang="en-US" i="1" dirty="0"/>
              <a:t>Who we are, what we do and</a:t>
            </a:r>
            <a:br>
              <a:rPr lang="en-US" i="1" dirty="0"/>
            </a:br>
            <a:r>
              <a:rPr lang="en-US" i="1" dirty="0"/>
              <a:t>how we help.</a:t>
            </a:r>
          </a:p>
        </p:txBody>
      </p:sp>
    </p:spTree>
    <p:extLst>
      <p:ext uri="{BB962C8B-B14F-4D97-AF65-F5344CB8AC3E}">
        <p14:creationId xmlns:p14="http://schemas.microsoft.com/office/powerpoint/2010/main" val="1879651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728"/>
            <a:ext cx="9143999" cy="6883456"/>
          </a:xfrm>
          <a:prstGeom prst="rect">
            <a:avLst/>
          </a:prstGeom>
        </p:spPr>
      </p:pic>
    </p:spTree>
    <p:extLst>
      <p:ext uri="{BB962C8B-B14F-4D97-AF65-F5344CB8AC3E}">
        <p14:creationId xmlns:p14="http://schemas.microsoft.com/office/powerpoint/2010/main" val="209768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5241"/>
            <a:ext cx="9144000" cy="6888481"/>
          </a:xfrm>
          <a:prstGeom prst="rect">
            <a:avLst/>
          </a:prstGeom>
        </p:spPr>
      </p:pic>
    </p:spTree>
    <p:extLst>
      <p:ext uri="{BB962C8B-B14F-4D97-AF65-F5344CB8AC3E}">
        <p14:creationId xmlns:p14="http://schemas.microsoft.com/office/powerpoint/2010/main" val="238840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903720"/>
          </a:xfrm>
          <a:prstGeom prst="rect">
            <a:avLst/>
          </a:prstGeom>
        </p:spPr>
      </p:pic>
    </p:spTree>
    <p:extLst>
      <p:ext uri="{BB962C8B-B14F-4D97-AF65-F5344CB8AC3E}">
        <p14:creationId xmlns:p14="http://schemas.microsoft.com/office/powerpoint/2010/main" val="70949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926" y="1"/>
            <a:ext cx="9050147" cy="6858000"/>
          </a:xfrm>
          <a:prstGeom prst="rect">
            <a:avLst/>
          </a:prstGeom>
        </p:spPr>
      </p:pic>
    </p:spTree>
    <p:extLst>
      <p:ext uri="{BB962C8B-B14F-4D97-AF65-F5344CB8AC3E}">
        <p14:creationId xmlns:p14="http://schemas.microsoft.com/office/powerpoint/2010/main" val="3368171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9127090" cy="6870727"/>
          </a:xfrm>
          <a:prstGeom prst="rect">
            <a:avLst/>
          </a:prstGeom>
        </p:spPr>
      </p:pic>
    </p:spTree>
    <p:extLst>
      <p:ext uri="{BB962C8B-B14F-4D97-AF65-F5344CB8AC3E}">
        <p14:creationId xmlns:p14="http://schemas.microsoft.com/office/powerpoint/2010/main" val="1264969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1147678"/>
          </a:xfrm>
          <a:prstGeom prst="rect">
            <a:avLst/>
          </a:prstGeom>
        </p:spPr>
      </p:pic>
      <p:pic>
        <p:nvPicPr>
          <p:cNvPr id="6" name="Picture 5"/>
          <p:cNvPicPr>
            <a:picLocks noChangeAspect="1"/>
          </p:cNvPicPr>
          <p:nvPr/>
        </p:nvPicPr>
        <p:blipFill>
          <a:blip r:embed="rId4"/>
          <a:stretch>
            <a:fillRect/>
          </a:stretch>
        </p:blipFill>
        <p:spPr>
          <a:xfrm>
            <a:off x="7420708" y="491186"/>
            <a:ext cx="1312984" cy="1312984"/>
          </a:xfrm>
          <a:prstGeom prst="rect">
            <a:avLst/>
          </a:prstGeom>
        </p:spPr>
      </p:pic>
      <p:sp>
        <p:nvSpPr>
          <p:cNvPr id="13" name="Content Placeholder 2"/>
          <p:cNvSpPr>
            <a:spLocks noGrp="1"/>
          </p:cNvSpPr>
          <p:nvPr>
            <p:ph idx="1"/>
          </p:nvPr>
        </p:nvSpPr>
        <p:spPr>
          <a:xfrm>
            <a:off x="457200" y="811779"/>
            <a:ext cx="8229600" cy="5316066"/>
          </a:xfrm>
        </p:spPr>
        <p:txBody>
          <a:bodyPr>
            <a:normAutofit lnSpcReduction="10000"/>
          </a:bodyPr>
          <a:lstStyle/>
          <a:p>
            <a:pPr marL="0" indent="0">
              <a:buNone/>
            </a:pPr>
            <a:endParaRPr lang="en-US" dirty="0"/>
          </a:p>
          <a:p>
            <a:pPr marL="0" indent="0" algn="ctr">
              <a:buNone/>
            </a:pPr>
            <a:endParaRPr lang="en-US" b="1" dirty="0"/>
          </a:p>
          <a:p>
            <a:pPr marL="0" indent="0" algn="ctr">
              <a:buNone/>
            </a:pPr>
            <a:r>
              <a:rPr lang="en-US" b="1" dirty="0"/>
              <a:t>Thank you</a:t>
            </a:r>
          </a:p>
          <a:p>
            <a:pPr marL="0" indent="0" algn="ctr">
              <a:buNone/>
            </a:pPr>
            <a:endParaRPr lang="en-US" b="1" dirty="0"/>
          </a:p>
          <a:p>
            <a:pPr marL="0" indent="0" algn="ctr">
              <a:buNone/>
            </a:pPr>
            <a:r>
              <a:rPr lang="en-US" sz="2400" dirty="0">
                <a:latin typeface="Verdana" panose="020B0604030504040204" pitchFamily="34" charset="0"/>
                <a:ea typeface="Verdana" panose="020B0604030504040204" pitchFamily="34" charset="0"/>
                <a:cs typeface="Verdana" panose="020B0604030504040204" pitchFamily="34" charset="0"/>
              </a:rPr>
              <a:t>@</a:t>
            </a:r>
            <a:r>
              <a:rPr lang="en-US" sz="2400" dirty="0" err="1">
                <a:latin typeface="Verdana" panose="020B0604030504040204" pitchFamily="34" charset="0"/>
                <a:ea typeface="Verdana" panose="020B0604030504040204" pitchFamily="34" charset="0"/>
                <a:cs typeface="Verdana" panose="020B0604030504040204" pitchFamily="34" charset="0"/>
              </a:rPr>
              <a:t>namicommunicate</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dirty="0">
                <a:latin typeface="Verdana" panose="020B0604030504040204" pitchFamily="34" charset="0"/>
                <a:ea typeface="Verdana" panose="020B0604030504040204" pitchFamily="34" charset="0"/>
                <a:cs typeface="Verdana" panose="020B0604030504040204" pitchFamily="34" charset="0"/>
              </a:rPr>
              <a:t>@</a:t>
            </a:r>
            <a:r>
              <a:rPr lang="en-US" sz="2400" dirty="0" err="1">
                <a:latin typeface="Verdana" panose="020B0604030504040204" pitchFamily="34" charset="0"/>
                <a:ea typeface="Verdana" panose="020B0604030504040204" pitchFamily="34" charset="0"/>
                <a:cs typeface="Verdana" panose="020B0604030504040204" pitchFamily="34" charset="0"/>
              </a:rPr>
              <a:t>officialNAMI</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b="1" dirty="0">
                <a:solidFill>
                  <a:srgbClr val="71B527"/>
                </a:solidFill>
                <a:latin typeface="Verdana" panose="020B0604030504040204" pitchFamily="34" charset="0"/>
                <a:ea typeface="Verdana" panose="020B0604030504040204" pitchFamily="34" charset="0"/>
                <a:cs typeface="Verdana" panose="020B0604030504040204" pitchFamily="34" charset="0"/>
              </a:rPr>
              <a:t>www.nami.org</a:t>
            </a:r>
          </a:p>
          <a:p>
            <a:pPr marL="0" indent="0" algn="ctr">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dirty="0">
                <a:latin typeface="Verdana" panose="020B0604030504040204" pitchFamily="34" charset="0"/>
                <a:ea typeface="Verdana" panose="020B0604030504040204" pitchFamily="34" charset="0"/>
                <a:cs typeface="Verdana" panose="020B0604030504040204" pitchFamily="34" charset="0"/>
              </a:rPr>
              <a:t>Feedback? www.surveymonkey/com/s/bridgesofhope </a:t>
            </a:r>
          </a:p>
          <a:p>
            <a:pPr marL="0" indent="0" algn="ctr">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5"/>
          <a:stretch>
            <a:fillRect/>
          </a:stretch>
        </p:blipFill>
        <p:spPr>
          <a:xfrm>
            <a:off x="2493543" y="3243861"/>
            <a:ext cx="295275" cy="285750"/>
          </a:xfrm>
          <a:prstGeom prst="rect">
            <a:avLst/>
          </a:prstGeom>
        </p:spPr>
      </p:pic>
      <p:pic>
        <p:nvPicPr>
          <p:cNvPr id="8" name="Picture 2" descr="Image result for fac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543" y="3706778"/>
            <a:ext cx="286852" cy="28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6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23946" cy="6873105"/>
          </a:xfrm>
          <a:prstGeom prst="rect">
            <a:avLst/>
          </a:prstGeom>
        </p:spPr>
      </p:pic>
    </p:spTree>
    <p:extLst>
      <p:ext uri="{BB962C8B-B14F-4D97-AF65-F5344CB8AC3E}">
        <p14:creationId xmlns:p14="http://schemas.microsoft.com/office/powerpoint/2010/main" val="426765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7741"/>
            <a:ext cx="9144000" cy="6893481"/>
          </a:xfrm>
          <a:prstGeom prst="rect">
            <a:avLst/>
          </a:prstGeom>
        </p:spPr>
      </p:pic>
    </p:spTree>
    <p:extLst>
      <p:ext uri="{BB962C8B-B14F-4D97-AF65-F5344CB8AC3E}">
        <p14:creationId xmlns:p14="http://schemas.microsoft.com/office/powerpoint/2010/main" val="204578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6521"/>
            <a:ext cx="9144000" cy="7051041"/>
          </a:xfrm>
          <a:prstGeom prst="rect">
            <a:avLst/>
          </a:prstGeom>
        </p:spPr>
      </p:pic>
    </p:spTree>
    <p:extLst>
      <p:ext uri="{BB962C8B-B14F-4D97-AF65-F5344CB8AC3E}">
        <p14:creationId xmlns:p14="http://schemas.microsoft.com/office/powerpoint/2010/main" val="382545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74344" cy="6835390"/>
          </a:xfrm>
          <a:prstGeom prst="rect">
            <a:avLst/>
          </a:prstGeom>
        </p:spPr>
      </p:pic>
    </p:spTree>
    <p:extLst>
      <p:ext uri="{BB962C8B-B14F-4D97-AF65-F5344CB8AC3E}">
        <p14:creationId xmlns:p14="http://schemas.microsoft.com/office/powerpoint/2010/main" val="138766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8622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98886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37157</TotalTime>
  <Words>3116</Words>
  <Application>Microsoft Office PowerPoint</Application>
  <PresentationFormat>On-screen Show (4:3)</PresentationFormat>
  <Paragraphs>226</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local NAMI Affiliate  Who we are, what we do and how we help.</vt:lpstr>
      <vt:lpstr>PowerPoint Presentation</vt:lpstr>
      <vt:lpstr>PowerPoint Presentation</vt:lpstr>
      <vt:lpstr>PowerPoint Presentation</vt:lpstr>
      <vt:lpstr>PowerPoint Presentation</vt:lpstr>
      <vt:lpstr>PowerPoint Presentation</vt:lpstr>
    </vt:vector>
  </TitlesOfParts>
  <Company>CS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Mental Health &amp; Substance Abuse Issues on Your Business</dc:title>
  <dc:creator>Cindy Stone</dc:creator>
  <cp:lastModifiedBy>Katrina Gay</cp:lastModifiedBy>
  <cp:revision>73</cp:revision>
  <cp:lastPrinted>2017-03-14T17:04:40Z</cp:lastPrinted>
  <dcterms:created xsi:type="dcterms:W3CDTF">2015-04-23T22:14:58Z</dcterms:created>
  <dcterms:modified xsi:type="dcterms:W3CDTF">2017-03-14T17:08:07Z</dcterms:modified>
</cp:coreProperties>
</file>